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61" r:id="rId2"/>
    <p:sldMasterId id="2147484370" r:id="rId3"/>
  </p:sldMasterIdLst>
  <p:notesMasterIdLst>
    <p:notesMasterId r:id="rId19"/>
  </p:notesMasterIdLst>
  <p:handoutMasterIdLst>
    <p:handoutMasterId r:id="rId20"/>
  </p:handoutMasterIdLst>
  <p:sldIdLst>
    <p:sldId id="682" r:id="rId4"/>
    <p:sldId id="689" r:id="rId5"/>
    <p:sldId id="683" r:id="rId6"/>
    <p:sldId id="690" r:id="rId7"/>
    <p:sldId id="691" r:id="rId8"/>
    <p:sldId id="662" r:id="rId9"/>
    <p:sldId id="685" r:id="rId10"/>
    <p:sldId id="687" r:id="rId11"/>
    <p:sldId id="678" r:id="rId12"/>
    <p:sldId id="681" r:id="rId13"/>
    <p:sldId id="686" r:id="rId14"/>
    <p:sldId id="676" r:id="rId15"/>
    <p:sldId id="688" r:id="rId16"/>
    <p:sldId id="674" r:id="rId17"/>
    <p:sldId id="677" r:id="rId1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76" autoAdjust="0"/>
  </p:normalViewPr>
  <p:slideViewPr>
    <p:cSldViewPr snapToGrid="0" snapToObjects="1">
      <p:cViewPr varScale="1">
        <p:scale>
          <a:sx n="73" d="100"/>
          <a:sy n="73" d="100"/>
        </p:scale>
        <p:origin x="84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22681823714998E-2"/>
          <c:y val="4.4061421053139385E-2"/>
          <c:w val="0.89294459332739406"/>
          <c:h val="0.521316946667244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месячное электропотребление в 2018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Лист1!$A$2:$A$76</c:f>
              <c:strCache>
                <c:ptCount val="75"/>
                <c:pt idx="0">
                  <c:v>Республика Алтай</c:v>
                </c:pt>
                <c:pt idx="1">
                  <c:v>Республика Тыва</c:v>
                </c:pt>
                <c:pt idx="2">
                  <c:v>Карачаево-Черкесская республика</c:v>
                </c:pt>
                <c:pt idx="3">
                  <c:v>Республика Северная Осетия-Алания</c:v>
                </c:pt>
                <c:pt idx="4">
                  <c:v>Республика Ингушетия</c:v>
                </c:pt>
                <c:pt idx="5">
                  <c:v>Республика Калмыкия</c:v>
                </c:pt>
                <c:pt idx="6">
                  <c:v>Кабардино-Балкарская республика</c:v>
                </c:pt>
                <c:pt idx="7">
                  <c:v>Еврейская автономная область</c:v>
                </c:pt>
                <c:pt idx="8">
                  <c:v>Чеченская республика</c:v>
                </c:pt>
                <c:pt idx="9">
                  <c:v>Астраханская область</c:v>
                </c:pt>
                <c:pt idx="10">
                  <c:v>Республика Мордовия</c:v>
                </c:pt>
                <c:pt idx="11">
                  <c:v>Республика Дагестан</c:v>
                </c:pt>
                <c:pt idx="12">
                  <c:v>Псковская область</c:v>
                </c:pt>
                <c:pt idx="13">
                  <c:v>Орловская область</c:v>
                </c:pt>
                <c:pt idx="14">
                  <c:v>Калининградская область</c:v>
                </c:pt>
                <c:pt idx="15">
                  <c:v>Костромская область</c:v>
                </c:pt>
                <c:pt idx="16">
                  <c:v>Республика Марий Эл</c:v>
                </c:pt>
                <c:pt idx="17">
                  <c:v>Новгородская область</c:v>
                </c:pt>
                <c:pt idx="18">
                  <c:v>Омская область</c:v>
                </c:pt>
                <c:pt idx="19">
                  <c:v>Забайкальский край</c:v>
                </c:pt>
                <c:pt idx="20">
                  <c:v>Ивановская область</c:v>
                </c:pt>
                <c:pt idx="21">
                  <c:v>Республика Хакасия</c:v>
                </c:pt>
                <c:pt idx="22">
                  <c:v>Чувашская республика</c:v>
                </c:pt>
                <c:pt idx="23">
                  <c:v>Республика Бурятия</c:v>
                </c:pt>
                <c:pt idx="24">
                  <c:v>Пензенская область</c:v>
                </c:pt>
                <c:pt idx="25">
                  <c:v>Хабаровский край</c:v>
                </c:pt>
                <c:pt idx="26">
                  <c:v>Удмуртская республика</c:v>
                </c:pt>
                <c:pt idx="27">
                  <c:v>Смоленская область</c:v>
                </c:pt>
                <c:pt idx="28">
                  <c:v>Тамбовская область</c:v>
                </c:pt>
                <c:pt idx="29">
                  <c:v>Курганская область</c:v>
                </c:pt>
                <c:pt idx="30">
                  <c:v>Калужская область</c:v>
                </c:pt>
                <c:pt idx="31">
                  <c:v>Владимирская область</c:v>
                </c:pt>
                <c:pt idx="32">
                  <c:v>Вологодская область</c:v>
                </c:pt>
                <c:pt idx="33">
                  <c:v>Мурманская область</c:v>
                </c:pt>
                <c:pt idx="34">
                  <c:v>Алтайский край</c:v>
                </c:pt>
                <c:pt idx="35">
                  <c:v>Брянская область</c:v>
                </c:pt>
                <c:pt idx="36">
                  <c:v>Тульская область</c:v>
                </c:pt>
                <c:pt idx="37">
                  <c:v>Рязанская область</c:v>
                </c:pt>
                <c:pt idx="38">
                  <c:v>Архангельская область</c:v>
                </c:pt>
                <c:pt idx="39">
                  <c:v>Курская область</c:v>
                </c:pt>
                <c:pt idx="40">
                  <c:v>Амурская область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Тверская область</c:v>
                </c:pt>
                <c:pt idx="44">
                  <c:v>Томская область</c:v>
                </c:pt>
                <c:pt idx="45">
                  <c:v>Республика Карелия</c:v>
                </c:pt>
                <c:pt idx="46">
                  <c:v>Ульяновская область</c:v>
                </c:pt>
                <c:pt idx="47">
                  <c:v>Ярославская область</c:v>
                </c:pt>
                <c:pt idx="48">
                  <c:v>Республика Коми</c:v>
                </c:pt>
                <c:pt idx="49">
                  <c:v>г. Москва</c:v>
                </c:pt>
                <c:pt idx="50">
                  <c:v>Липецкая область</c:v>
                </c:pt>
                <c:pt idx="51">
                  <c:v>Белгородская область</c:v>
                </c:pt>
                <c:pt idx="52">
                  <c:v>Республика Саха (Якутия)</c:v>
                </c:pt>
                <c:pt idx="53">
                  <c:v>Воронежская область</c:v>
                </c:pt>
                <c:pt idx="54">
                  <c:v>Саратовская область</c:v>
                </c:pt>
                <c:pt idx="55">
                  <c:v>Пермский край</c:v>
                </c:pt>
                <c:pt idx="56">
                  <c:v>г.Санкт-Петербург</c:v>
                </c:pt>
                <c:pt idx="57">
                  <c:v>Новосибирская область</c:v>
                </c:pt>
                <c:pt idx="58">
                  <c:v>Волгоградская область</c:v>
                </c:pt>
                <c:pt idx="59">
                  <c:v>Приморский край</c:v>
                </c:pt>
                <c:pt idx="60">
                  <c:v>Московская область</c:v>
                </c:pt>
                <c:pt idx="61">
                  <c:v>Нижегородская область</c:v>
                </c:pt>
                <c:pt idx="62">
                  <c:v>Ленинградская область</c:v>
                </c:pt>
                <c:pt idx="63">
                  <c:v>Кемеровская область</c:v>
                </c:pt>
                <c:pt idx="64">
                  <c:v>Иркутская область</c:v>
                </c:pt>
                <c:pt idx="65">
                  <c:v>Ростовская область</c:v>
                </c:pt>
                <c:pt idx="66">
                  <c:v>Оренбургская область</c:v>
                </c:pt>
                <c:pt idx="67">
                  <c:v>Красноярский край</c:v>
                </c:pt>
                <c:pt idx="68">
                  <c:v>Республика Татарстан</c:v>
                </c:pt>
                <c:pt idx="69">
                  <c:v>Челябинская область</c:v>
                </c:pt>
                <c:pt idx="70">
                  <c:v>Тюменская область</c:v>
                </c:pt>
                <c:pt idx="71">
                  <c:v>Самарская область</c:v>
                </c:pt>
                <c:pt idx="72">
                  <c:v>Республика Башкортостан</c:v>
                </c:pt>
                <c:pt idx="73">
                  <c:v>Краснодарский край</c:v>
                </c:pt>
                <c:pt idx="74">
                  <c:v>Свердловская область</c:v>
                </c:pt>
              </c:strCache>
            </c:strRef>
          </c:cat>
          <c:val>
            <c:numRef>
              <c:f>Лист1!$B$2:$B$76</c:f>
              <c:numCache>
                <c:formatCode>#,##0</c:formatCode>
                <c:ptCount val="75"/>
                <c:pt idx="0">
                  <c:v>217721</c:v>
                </c:pt>
                <c:pt idx="1">
                  <c:v>220067</c:v>
                </c:pt>
                <c:pt idx="2">
                  <c:v>300059</c:v>
                </c:pt>
                <c:pt idx="3">
                  <c:v>322081</c:v>
                </c:pt>
                <c:pt idx="4">
                  <c:v>356970</c:v>
                </c:pt>
                <c:pt idx="5">
                  <c:v>386320</c:v>
                </c:pt>
                <c:pt idx="6">
                  <c:v>471673</c:v>
                </c:pt>
                <c:pt idx="7">
                  <c:v>482989</c:v>
                </c:pt>
                <c:pt idx="8">
                  <c:v>710175</c:v>
                </c:pt>
                <c:pt idx="9">
                  <c:v>723565</c:v>
                </c:pt>
                <c:pt idx="10">
                  <c:v>876841</c:v>
                </c:pt>
                <c:pt idx="11">
                  <c:v>944341</c:v>
                </c:pt>
                <c:pt idx="12">
                  <c:v>961844</c:v>
                </c:pt>
                <c:pt idx="13">
                  <c:v>965566</c:v>
                </c:pt>
                <c:pt idx="14">
                  <c:v>1008123</c:v>
                </c:pt>
                <c:pt idx="15">
                  <c:v>1057408</c:v>
                </c:pt>
                <c:pt idx="16">
                  <c:v>1080907</c:v>
                </c:pt>
                <c:pt idx="17">
                  <c:v>1136973</c:v>
                </c:pt>
                <c:pt idx="18">
                  <c:v>1195709</c:v>
                </c:pt>
                <c:pt idx="19">
                  <c:v>1208651</c:v>
                </c:pt>
                <c:pt idx="20">
                  <c:v>1279495</c:v>
                </c:pt>
                <c:pt idx="21">
                  <c:v>1325036</c:v>
                </c:pt>
                <c:pt idx="22">
                  <c:v>1369556</c:v>
                </c:pt>
                <c:pt idx="23">
                  <c:v>1402492</c:v>
                </c:pt>
                <c:pt idx="24">
                  <c:v>1413810</c:v>
                </c:pt>
                <c:pt idx="25">
                  <c:v>1490250</c:v>
                </c:pt>
                <c:pt idx="26">
                  <c:v>1522693</c:v>
                </c:pt>
                <c:pt idx="27">
                  <c:v>1744752</c:v>
                </c:pt>
                <c:pt idx="28">
                  <c:v>1746151</c:v>
                </c:pt>
                <c:pt idx="29">
                  <c:v>1829266</c:v>
                </c:pt>
                <c:pt idx="30">
                  <c:v>1839153</c:v>
                </c:pt>
                <c:pt idx="31">
                  <c:v>1854173</c:v>
                </c:pt>
                <c:pt idx="32">
                  <c:v>1921188</c:v>
                </c:pt>
                <c:pt idx="33">
                  <c:v>1943834</c:v>
                </c:pt>
                <c:pt idx="34">
                  <c:v>1976428</c:v>
                </c:pt>
                <c:pt idx="35">
                  <c:v>2017921</c:v>
                </c:pt>
                <c:pt idx="36">
                  <c:v>2029038</c:v>
                </c:pt>
                <c:pt idx="37">
                  <c:v>2035237</c:v>
                </c:pt>
                <c:pt idx="38">
                  <c:v>2064325</c:v>
                </c:pt>
                <c:pt idx="39">
                  <c:v>2123409</c:v>
                </c:pt>
                <c:pt idx="40">
                  <c:v>2220122</c:v>
                </c:pt>
                <c:pt idx="41">
                  <c:v>2229834</c:v>
                </c:pt>
                <c:pt idx="42">
                  <c:v>2276970</c:v>
                </c:pt>
                <c:pt idx="43">
                  <c:v>2396622</c:v>
                </c:pt>
                <c:pt idx="44">
                  <c:v>2440554</c:v>
                </c:pt>
                <c:pt idx="45">
                  <c:v>2512643</c:v>
                </c:pt>
                <c:pt idx="46">
                  <c:v>2581575</c:v>
                </c:pt>
                <c:pt idx="47">
                  <c:v>2843701</c:v>
                </c:pt>
                <c:pt idx="48">
                  <c:v>2894528</c:v>
                </c:pt>
                <c:pt idx="49">
                  <c:v>3051323</c:v>
                </c:pt>
                <c:pt idx="50">
                  <c:v>3314264</c:v>
                </c:pt>
                <c:pt idx="51">
                  <c:v>3354688</c:v>
                </c:pt>
                <c:pt idx="52">
                  <c:v>3585485</c:v>
                </c:pt>
                <c:pt idx="53">
                  <c:v>4107380</c:v>
                </c:pt>
                <c:pt idx="54">
                  <c:v>4121892</c:v>
                </c:pt>
                <c:pt idx="55">
                  <c:v>4392677</c:v>
                </c:pt>
                <c:pt idx="56">
                  <c:v>4514925</c:v>
                </c:pt>
                <c:pt idx="57">
                  <c:v>4662241</c:v>
                </c:pt>
                <c:pt idx="58">
                  <c:v>4749178</c:v>
                </c:pt>
                <c:pt idx="59">
                  <c:v>5120343</c:v>
                </c:pt>
                <c:pt idx="60">
                  <c:v>5334315</c:v>
                </c:pt>
                <c:pt idx="61">
                  <c:v>5422413</c:v>
                </c:pt>
                <c:pt idx="62">
                  <c:v>5586809</c:v>
                </c:pt>
                <c:pt idx="63">
                  <c:v>5706820</c:v>
                </c:pt>
                <c:pt idx="64">
                  <c:v>5729127</c:v>
                </c:pt>
                <c:pt idx="65">
                  <c:v>5736855</c:v>
                </c:pt>
                <c:pt idx="66">
                  <c:v>5860668</c:v>
                </c:pt>
                <c:pt idx="67">
                  <c:v>6091662</c:v>
                </c:pt>
                <c:pt idx="68">
                  <c:v>6260334</c:v>
                </c:pt>
                <c:pt idx="69">
                  <c:v>6848315</c:v>
                </c:pt>
                <c:pt idx="70">
                  <c:v>6974747</c:v>
                </c:pt>
                <c:pt idx="71">
                  <c:v>8311189</c:v>
                </c:pt>
                <c:pt idx="72">
                  <c:v>8539126</c:v>
                </c:pt>
                <c:pt idx="73">
                  <c:v>8904584</c:v>
                </c:pt>
                <c:pt idx="74">
                  <c:v>11878588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90928"/>
        <c:axId val="241523600"/>
      </c:barChart>
      <c:catAx>
        <c:axId val="27179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523600"/>
        <c:crosses val="autoZero"/>
        <c:auto val="1"/>
        <c:lblAlgn val="ctr"/>
        <c:lblOffset val="100"/>
        <c:noMultiLvlLbl val="0"/>
      </c:catAx>
      <c:valAx>
        <c:axId val="241523600"/>
        <c:scaling>
          <c:orientation val="minMax"/>
          <c:max val="1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79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3018687832485"/>
          <c:y val="0.19421099129228397"/>
          <c:w val="0.78959073721120132"/>
          <c:h val="0.6862169986104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846784776902631E-3"/>
                  <c:y val="3.271561897466608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 </a:t>
                    </a:r>
                    <a:fld id="{76130FB2-1C41-4592-AF8E-1FE8DD6A3401}" type="VALUE">
                      <a:rPr lang="en-US" sz="1200" b="1"/>
                      <a:pPr/>
                      <a:t>[ЗНАЧЕНИЕ]</a:t>
                    </a:fld>
                    <a:endParaRPr lang="en-US" sz="1200" b="1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570673699714"/>
                      <c:h val="0.10048311751881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578740157480315E-3"/>
                  <c:y val="2.688203153440971E-3"/>
                </c:manualLayout>
              </c:layout>
              <c:tx>
                <c:rich>
                  <a:bodyPr/>
                  <a:lstStyle/>
                  <a:p>
                    <a:fld id="{00ED7674-8432-4112-A617-E2E2165E4E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888888888888889E-3"/>
                  <c:y val="1.5836846372235328E-4"/>
                </c:manualLayout>
              </c:layout>
              <c:tx>
                <c:rich>
                  <a:bodyPr/>
                  <a:lstStyle/>
                  <a:p>
                    <a:fld id="{D6E3421C-149B-41E2-8532-08FD098744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2452974628171478E-3"/>
                  <c:y val="-3.8185073041362796E-3"/>
                </c:manualLayout>
              </c:layout>
              <c:tx>
                <c:rich>
                  <a:bodyPr/>
                  <a:lstStyle/>
                  <a:p>
                    <a:fld id="{7741B2EC-27EF-40C8-8961-E74A4AA487B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ВН</c:v>
                </c:pt>
                <c:pt idx="1">
                  <c:v>СН-1</c:v>
                </c:pt>
                <c:pt idx="2">
                  <c:v>СН-2</c:v>
                </c:pt>
                <c:pt idx="3">
                  <c:v>НН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465</c:v>
                </c:pt>
                <c:pt idx="1">
                  <c:v>556</c:v>
                </c:pt>
                <c:pt idx="2">
                  <c:v>1121</c:v>
                </c:pt>
                <c:pt idx="3">
                  <c:v>2119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390336"/>
        <c:axId val="311390896"/>
      </c:barChart>
      <c:catAx>
        <c:axId val="3113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1390896"/>
        <c:crosses val="autoZero"/>
        <c:auto val="1"/>
        <c:lblAlgn val="ctr"/>
        <c:lblOffset val="100"/>
        <c:noMultiLvlLbl val="0"/>
      </c:catAx>
      <c:valAx>
        <c:axId val="311390896"/>
        <c:scaling>
          <c:orientation val="minMax"/>
          <c:max val="2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1390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3017501012312"/>
          <c:y val="0.15423990369476778"/>
          <c:w val="0.78959073721120132"/>
          <c:h val="0.6862169986104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846784776902631E-3"/>
                  <c:y val="3.271561897466608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 </a:t>
                    </a:r>
                    <a:fld id="{76130FB2-1C41-4592-AF8E-1FE8DD6A3401}" type="VALUE">
                      <a:rPr lang="en-US" sz="1400" b="1"/>
                      <a:pPr/>
                      <a:t>[ЗНАЧЕНИЕ]</a:t>
                    </a:fld>
                    <a:endParaRPr lang="en-US" sz="1400" b="1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570673699714"/>
                      <c:h val="0.10048311751881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578740157480315E-3"/>
                  <c:y val="2.688203153440971E-3"/>
                </c:manualLayout>
              </c:layout>
              <c:tx>
                <c:rich>
                  <a:bodyPr/>
                  <a:lstStyle/>
                  <a:p>
                    <a:fld id="{00ED7674-8432-4112-A617-E2E2165E4E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888888888888889E-3"/>
                  <c:y val="1.5836846372235328E-4"/>
                </c:manualLayout>
              </c:layout>
              <c:tx>
                <c:rich>
                  <a:bodyPr/>
                  <a:lstStyle/>
                  <a:p>
                    <a:fld id="{D6E3421C-149B-41E2-8532-08FD098744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2452974628171478E-3"/>
                  <c:y val="-3.8185073041362796E-3"/>
                </c:manualLayout>
              </c:layout>
              <c:tx>
                <c:rich>
                  <a:bodyPr/>
                  <a:lstStyle/>
                  <a:p>
                    <a:fld id="{7741B2EC-27EF-40C8-8961-E74A4AA487B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D46729B1-4CBE-48F7-9539-3229B5FCDE5D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D3984561-E0CA-40EF-8E5F-23047489C5EE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600</c:v>
                </c:pt>
                <c:pt idx="1">
                  <c:v>573</c:v>
                </c:pt>
                <c:pt idx="2">
                  <c:v>546</c:v>
                </c:pt>
                <c:pt idx="3">
                  <c:v>519</c:v>
                </c:pt>
                <c:pt idx="4">
                  <c:v>492</c:v>
                </c:pt>
                <c:pt idx="5">
                  <c:v>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273264"/>
        <c:axId val="310273824"/>
      </c:barChart>
      <c:catAx>
        <c:axId val="31027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273824"/>
        <c:crosses val="autoZero"/>
        <c:auto val="1"/>
        <c:lblAlgn val="ctr"/>
        <c:lblOffset val="100"/>
        <c:noMultiLvlLbl val="0"/>
      </c:catAx>
      <c:valAx>
        <c:axId val="3102738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273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10335563174147E-2"/>
          <c:y val="2.8290706362434623E-2"/>
          <c:w val="0.893111888329846"/>
          <c:h val="0.60299729869532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Экономически обоснованный тариф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3333324219891196E-3"/>
                  <c:y val="-8.9212270304373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4999986329836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Чеченская республика</c:v>
                </c:pt>
                <c:pt idx="1">
                  <c:v>Ленинградская область</c:v>
                </c:pt>
                <c:pt idx="2">
                  <c:v>Республика Алтай</c:v>
                </c:pt>
                <c:pt idx="3">
                  <c:v>Белгородская область</c:v>
                </c:pt>
                <c:pt idx="4">
                  <c:v>Приморский край</c:v>
                </c:pt>
                <c:pt idx="5">
                  <c:v>Республика Коми</c:v>
                </c:pt>
                <c:pt idx="6">
                  <c:v>Республика Карелия</c:v>
                </c:pt>
                <c:pt idx="7">
                  <c:v>Хабаровский край</c:v>
                </c:pt>
                <c:pt idx="8">
                  <c:v>Республика Калмыкия</c:v>
                </c:pt>
                <c:pt idx="9">
                  <c:v>Республика Бурятия</c:v>
                </c:pt>
                <c:pt idx="10">
                  <c:v>Республика Башкортостан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268</c:v>
                </c:pt>
                <c:pt idx="1">
                  <c:v>409</c:v>
                </c:pt>
                <c:pt idx="2">
                  <c:v>527</c:v>
                </c:pt>
                <c:pt idx="3">
                  <c:v>483</c:v>
                </c:pt>
                <c:pt idx="4">
                  <c:v>409</c:v>
                </c:pt>
                <c:pt idx="5">
                  <c:v>444</c:v>
                </c:pt>
                <c:pt idx="6">
                  <c:v>531</c:v>
                </c:pt>
                <c:pt idx="7">
                  <c:v>306</c:v>
                </c:pt>
                <c:pt idx="8">
                  <c:v>789</c:v>
                </c:pt>
                <c:pt idx="9">
                  <c:v>530</c:v>
                </c:pt>
                <c:pt idx="10">
                  <c:v>389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цена (ОРЭМ + сети) 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873699816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222211589871876E-3"/>
                  <c:y val="-1.70316301703163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09895985356E-2"/>
                  <c:y val="-8.9212270304373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4739963391E-3"/>
                  <c:y val="-1.45985401459854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555549479925767E-3"/>
                  <c:y val="2.4330900243309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Чеченская республика</c:v>
                </c:pt>
                <c:pt idx="1">
                  <c:v>Ленинградская область</c:v>
                </c:pt>
                <c:pt idx="2">
                  <c:v>Республика Алтай</c:v>
                </c:pt>
                <c:pt idx="3">
                  <c:v>Белгородская область</c:v>
                </c:pt>
                <c:pt idx="4">
                  <c:v>Приморский край</c:v>
                </c:pt>
                <c:pt idx="5">
                  <c:v>Республика Коми</c:v>
                </c:pt>
                <c:pt idx="6">
                  <c:v>Республика Карелия</c:v>
                </c:pt>
                <c:pt idx="7">
                  <c:v>Хабаровский край</c:v>
                </c:pt>
                <c:pt idx="8">
                  <c:v>Республика Калмыкия</c:v>
                </c:pt>
                <c:pt idx="9">
                  <c:v>Республика Бурятия</c:v>
                </c:pt>
                <c:pt idx="10">
                  <c:v>Республика Башкортостан</c:v>
                </c:pt>
              </c:strCache>
            </c:strRef>
          </c:cat>
          <c:val>
            <c:numRef>
              <c:f>Лист1!$C$2:$C$12</c:f>
              <c:numCache>
                <c:formatCode>#,##0</c:formatCode>
                <c:ptCount val="11"/>
                <c:pt idx="0">
                  <c:v>2092</c:v>
                </c:pt>
                <c:pt idx="1">
                  <c:v>1929</c:v>
                </c:pt>
                <c:pt idx="2">
                  <c:v>2181</c:v>
                </c:pt>
                <c:pt idx="3">
                  <c:v>1979</c:v>
                </c:pt>
                <c:pt idx="4">
                  <c:v>1650</c:v>
                </c:pt>
                <c:pt idx="5">
                  <c:v>1765</c:v>
                </c:pt>
                <c:pt idx="6">
                  <c:v>1825</c:v>
                </c:pt>
                <c:pt idx="7">
                  <c:v>1041</c:v>
                </c:pt>
                <c:pt idx="8">
                  <c:v>2673</c:v>
                </c:pt>
                <c:pt idx="9">
                  <c:v>1689</c:v>
                </c:pt>
                <c:pt idx="10">
                  <c:v>1225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089408"/>
        <c:axId val="70090528"/>
      </c:barChart>
      <c:catAx>
        <c:axId val="7008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090528"/>
        <c:crosses val="autoZero"/>
        <c:auto val="1"/>
        <c:lblAlgn val="ctr"/>
        <c:lblOffset val="100"/>
        <c:noMultiLvlLbl val="0"/>
      </c:catAx>
      <c:valAx>
        <c:axId val="7009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0894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355825047416515"/>
          <c:w val="1"/>
          <c:h val="9.1843209379849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10335563174147E-2"/>
          <c:y val="2.8290706362434623E-2"/>
          <c:w val="0.893111888329846"/>
          <c:h val="0.60299729869532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от собственных объектов генерации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3333324219891196E-3"/>
                  <c:y val="-8.9212270304373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4999986329836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Республика Калмыкия</c:v>
                </c:pt>
                <c:pt idx="1">
                  <c:v>Ленинградская область</c:v>
                </c:pt>
                <c:pt idx="2">
                  <c:v>Белгородская область</c:v>
                </c:pt>
                <c:pt idx="3">
                  <c:v>Республика Башкортостан</c:v>
                </c:pt>
                <c:pt idx="4">
                  <c:v>Чеченская Республика</c:v>
                </c:pt>
                <c:pt idx="5">
                  <c:v>Республика Карелия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3440</c:v>
                </c:pt>
                <c:pt idx="1">
                  <c:v>3550</c:v>
                </c:pt>
                <c:pt idx="2">
                  <c:v>3620</c:v>
                </c:pt>
                <c:pt idx="3">
                  <c:v>3410</c:v>
                </c:pt>
                <c:pt idx="4">
                  <c:v>3630</c:v>
                </c:pt>
                <c:pt idx="5">
                  <c:v>3560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1289152"/>
        <c:axId val="2812897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Утвержденный тариф с учетом перекрестного субсидирования (СН-1)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8888873699816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222211589871876E-3"/>
                  <c:y val="-1.703163017031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09895985356E-2"/>
                  <c:y val="-8.9212270304373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4739963391E-3"/>
                  <c:y val="-1.4598540145985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555549479925767E-3"/>
                  <c:y val="2.4330900243309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Республика Калмыкия</c:v>
                </c:pt>
                <c:pt idx="1">
                  <c:v>Ленинградская область</c:v>
                </c:pt>
                <c:pt idx="2">
                  <c:v>Белгородская область</c:v>
                </c:pt>
                <c:pt idx="3">
                  <c:v>Республика Башкортостан</c:v>
                </c:pt>
                <c:pt idx="4">
                  <c:v>Чеченская Республика</c:v>
                </c:pt>
                <c:pt idx="5">
                  <c:v>Республика Карелия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6580</c:v>
                </c:pt>
                <c:pt idx="1">
                  <c:v>5410</c:v>
                </c:pt>
                <c:pt idx="2">
                  <c:v>4950</c:v>
                </c:pt>
                <c:pt idx="3">
                  <c:v>4330</c:v>
                </c:pt>
                <c:pt idx="4">
                  <c:v>3730</c:v>
                </c:pt>
                <c:pt idx="5">
                  <c:v>4510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289152"/>
        <c:axId val="281289712"/>
      </c:lineChart>
      <c:catAx>
        <c:axId val="2812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1289712"/>
        <c:crosses val="autoZero"/>
        <c:auto val="1"/>
        <c:lblAlgn val="ctr"/>
        <c:lblOffset val="100"/>
        <c:noMultiLvlLbl val="0"/>
      </c:catAx>
      <c:valAx>
        <c:axId val="28128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1289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99134049849594"/>
          <c:w val="0.98472211453170222"/>
          <c:h val="4.4177826311856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80861767279093"/>
          <c:y val="0.17826067742347318"/>
          <c:w val="0.78959073721120132"/>
          <c:h val="0.6862169986104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846784776902631E-3"/>
                  <c:y val="3.271561897466608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 </a:t>
                    </a:r>
                    <a:fld id="{76130FB2-1C41-4592-AF8E-1FE8DD6A3401}" type="VALUE">
                      <a:rPr lang="en-US" sz="1200" b="1"/>
                      <a:pPr/>
                      <a:t>[ЗНАЧЕНИЕ]</a:t>
                    </a:fld>
                    <a:endParaRPr lang="en-US" sz="1200" b="1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570673699714"/>
                      <c:h val="0.10048311751881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578740157480315E-3"/>
                  <c:y val="3.3630978686072031E-2"/>
                </c:manualLayout>
              </c:layout>
              <c:tx>
                <c:rich>
                  <a:bodyPr/>
                  <a:lstStyle/>
                  <a:p>
                    <a:fld id="{00ED7674-8432-4112-A617-E2E2165E4E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88888888888787E-3"/>
                  <c:y val="2.0786890183022839E-2"/>
                </c:manualLayout>
              </c:layout>
              <c:tx>
                <c:rich>
                  <a:bodyPr/>
                  <a:lstStyle/>
                  <a:p>
                    <a:fld id="{D6E3421C-149B-41E2-8532-08FD098744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0230752405949252E-3"/>
                  <c:y val="2.9702747470382748E-2"/>
                </c:manualLayout>
              </c:layout>
              <c:tx>
                <c:rich>
                  <a:bodyPr/>
                  <a:lstStyle/>
                  <a:p>
                    <a:fld id="{7741B2EC-27EF-40C8-8961-E74A4AA487B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ВН</c:v>
                </c:pt>
                <c:pt idx="1">
                  <c:v>СН-1</c:v>
                </c:pt>
                <c:pt idx="2">
                  <c:v>СН-2</c:v>
                </c:pt>
                <c:pt idx="3">
                  <c:v>НН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409</c:v>
                </c:pt>
                <c:pt idx="1">
                  <c:v>1023.34</c:v>
                </c:pt>
                <c:pt idx="2">
                  <c:v>2746.74</c:v>
                </c:pt>
                <c:pt idx="3">
                  <c:v>5891.76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305680"/>
        <c:axId val="235309040"/>
      </c:barChart>
      <c:catAx>
        <c:axId val="23530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5309040"/>
        <c:crosses val="autoZero"/>
        <c:auto val="1"/>
        <c:lblAlgn val="ctr"/>
        <c:lblOffset val="100"/>
        <c:noMultiLvlLbl val="0"/>
      </c:catAx>
      <c:valAx>
        <c:axId val="2353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53056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6115485564303"/>
          <c:y val="0.2179001550986526"/>
          <c:w val="0.78959073721120132"/>
          <c:h val="0.6862169986104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940989367854441E-3"/>
                  <c:y val="2.19863797055162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 </a:t>
                    </a:r>
                    <a:fld id="{76130FB2-1C41-4592-AF8E-1FE8DD6A3401}" type="VALUE">
                      <a:rPr lang="en-US" sz="1400" b="1"/>
                      <a:pPr/>
                      <a:t>[ЗНАЧЕНИЕ]</a:t>
                    </a:fld>
                    <a:endParaRPr lang="en-US" sz="1400" b="1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570673699714"/>
                      <c:h val="0.10048311751881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757861209396165E-2"/>
                  <c:y val="1.2844028656005561E-2"/>
                </c:manualLayout>
              </c:layout>
              <c:tx>
                <c:rich>
                  <a:bodyPr/>
                  <a:lstStyle/>
                  <a:p>
                    <a:fld id="{00ED7674-8432-4112-A617-E2E2165E4E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E3421C-149B-41E2-8532-08FD098744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1886310771045258E-3"/>
                  <c:y val="2.6917268638008635E-3"/>
                </c:manualLayout>
              </c:layout>
              <c:tx>
                <c:rich>
                  <a:bodyPr/>
                  <a:lstStyle/>
                  <a:p>
                    <a:fld id="{7741B2EC-27EF-40C8-8961-E74A4AA487B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ВН</c:v>
                </c:pt>
                <c:pt idx="1">
                  <c:v>СН-1</c:v>
                </c:pt>
                <c:pt idx="2">
                  <c:v>СН-2</c:v>
                </c:pt>
                <c:pt idx="3">
                  <c:v>НН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1929.17</c:v>
                </c:pt>
                <c:pt idx="1">
                  <c:v>3067.49</c:v>
                </c:pt>
                <c:pt idx="2">
                  <c:v>3185.92</c:v>
                </c:pt>
                <c:pt idx="3">
                  <c:v>5399.56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749792"/>
        <c:axId val="284752032"/>
      </c:barChart>
      <c:catAx>
        <c:axId val="2847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4752032"/>
        <c:crosses val="autoZero"/>
        <c:auto val="1"/>
        <c:lblAlgn val="ctr"/>
        <c:lblOffset val="100"/>
        <c:noMultiLvlLbl val="0"/>
      </c:catAx>
      <c:valAx>
        <c:axId val="2847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474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22681823714998E-2"/>
          <c:y val="4.4061421053139385E-2"/>
          <c:w val="0.89294459332739406"/>
          <c:h val="0.521316946667244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объемов перекрестного субсидирования (руб.) к объемам потребления электрической энергии прочими потребителями (кВтч.)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Лист1!$A$2:$A$82</c:f>
              <c:strCache>
                <c:ptCount val="81"/>
                <c:pt idx="0">
                  <c:v>г.Севастополь</c:v>
                </c:pt>
                <c:pt idx="1">
                  <c:v>Магаданская область</c:v>
                </c:pt>
                <c:pt idx="2">
                  <c:v>Ненецкий автономный округ</c:v>
                </c:pt>
                <c:pt idx="3">
                  <c:v>Республика Крым</c:v>
                </c:pt>
                <c:pt idx="4">
                  <c:v>Сахалинская область</c:v>
                </c:pt>
                <c:pt idx="5">
                  <c:v>г. Москва</c:v>
                </c:pt>
                <c:pt idx="6">
                  <c:v>Тюменская область</c:v>
                </c:pt>
                <c:pt idx="7">
                  <c:v>Иркутская область</c:v>
                </c:pt>
                <c:pt idx="8">
                  <c:v>Мурманская область</c:v>
                </c:pt>
                <c:pt idx="9">
                  <c:v>Московская область</c:v>
                </c:pt>
                <c:pt idx="10">
                  <c:v>Удмуртская республика</c:v>
                </c:pt>
                <c:pt idx="11">
                  <c:v>Омская область</c:v>
                </c:pt>
                <c:pt idx="12">
                  <c:v>Республика Татарстан</c:v>
                </c:pt>
                <c:pt idx="13">
                  <c:v>г.Санкт-Петербург</c:v>
                </c:pt>
                <c:pt idx="14">
                  <c:v>Республика Дагестан</c:v>
                </c:pt>
                <c:pt idx="15">
                  <c:v>Пермский край</c:v>
                </c:pt>
                <c:pt idx="16">
                  <c:v>Новгородская область</c:v>
                </c:pt>
                <c:pt idx="17">
                  <c:v>Астраханская область</c:v>
                </c:pt>
                <c:pt idx="18">
                  <c:v>Хабаровский край</c:v>
                </c:pt>
                <c:pt idx="19">
                  <c:v>Республика Северная Осетия-Алания</c:v>
                </c:pt>
                <c:pt idx="20">
                  <c:v>Кемеровская область</c:v>
                </c:pt>
                <c:pt idx="21">
                  <c:v>Карачаево-Черкесская республика</c:v>
                </c:pt>
                <c:pt idx="22">
                  <c:v>Калининградская область</c:v>
                </c:pt>
                <c:pt idx="23">
                  <c:v>Республика Башкортостан</c:v>
                </c:pt>
                <c:pt idx="24">
                  <c:v>Амурская область</c:v>
                </c:pt>
                <c:pt idx="25">
                  <c:v>Владимирская область</c:v>
                </c:pt>
                <c:pt idx="26">
                  <c:v>Алтайский край</c:v>
                </c:pt>
                <c:pt idx="27">
                  <c:v>Пензенская область</c:v>
                </c:pt>
                <c:pt idx="28">
                  <c:v>Чувашская республика</c:v>
                </c:pt>
                <c:pt idx="29">
                  <c:v>Рязанская область</c:v>
                </c:pt>
                <c:pt idx="30">
                  <c:v>Тульская область</c:v>
                </c:pt>
                <c:pt idx="31">
                  <c:v>Вологодская область</c:v>
                </c:pt>
                <c:pt idx="32">
                  <c:v>Новосибирская область</c:v>
                </c:pt>
                <c:pt idx="33">
                  <c:v>Свердловская область</c:v>
                </c:pt>
                <c:pt idx="34">
                  <c:v>Кабардино-Балкарская республика</c:v>
                </c:pt>
                <c:pt idx="35">
                  <c:v>Республика Мордовия</c:v>
                </c:pt>
                <c:pt idx="36">
                  <c:v>Калужская область</c:v>
                </c:pt>
                <c:pt idx="37">
                  <c:v>Кировская область</c:v>
                </c:pt>
                <c:pt idx="38">
                  <c:v>Костромская область</c:v>
                </c:pt>
                <c:pt idx="39">
                  <c:v>Еврейская автономная область</c:v>
                </c:pt>
                <c:pt idx="40">
                  <c:v>Ленинградская область</c:v>
                </c:pt>
                <c:pt idx="41">
                  <c:v>Ставропольский край</c:v>
                </c:pt>
                <c:pt idx="42">
                  <c:v>Челябинская область</c:v>
                </c:pt>
                <c:pt idx="43">
                  <c:v>Нижегородская область</c:v>
                </c:pt>
                <c:pt idx="44">
                  <c:v>Белгородская область</c:v>
                </c:pt>
                <c:pt idx="45">
                  <c:v>Самарская область</c:v>
                </c:pt>
                <c:pt idx="46">
                  <c:v>Орловская область</c:v>
                </c:pt>
                <c:pt idx="47">
                  <c:v>Красноярский край</c:v>
                </c:pt>
                <c:pt idx="48">
                  <c:v>Смоленская область</c:v>
                </c:pt>
                <c:pt idx="49">
                  <c:v>Ярославская область</c:v>
                </c:pt>
                <c:pt idx="50">
                  <c:v>Курганская область</c:v>
                </c:pt>
                <c:pt idx="51">
                  <c:v>Ивановская область</c:v>
                </c:pt>
                <c:pt idx="52">
                  <c:v>Забайкальский край</c:v>
                </c:pt>
                <c:pt idx="53">
                  <c:v>Республика Хакасия</c:v>
                </c:pt>
                <c:pt idx="54">
                  <c:v>Томская область</c:v>
                </c:pt>
                <c:pt idx="55">
                  <c:v>Воронежская область</c:v>
                </c:pt>
                <c:pt idx="56">
                  <c:v>Краснодарский край</c:v>
                </c:pt>
                <c:pt idx="57">
                  <c:v>Саратовская область</c:v>
                </c:pt>
                <c:pt idx="58">
                  <c:v>Ростовская область</c:v>
                </c:pt>
                <c:pt idx="59">
                  <c:v>Республика Коми</c:v>
                </c:pt>
                <c:pt idx="60">
                  <c:v>Тверская область</c:v>
                </c:pt>
                <c:pt idx="61">
                  <c:v>г.Байконур</c:v>
                </c:pt>
                <c:pt idx="62">
                  <c:v>Республика Бурятия</c:v>
                </c:pt>
                <c:pt idx="63">
                  <c:v>Псковская область</c:v>
                </c:pt>
                <c:pt idx="64">
                  <c:v>Брянская область</c:v>
                </c:pt>
                <c:pt idx="65">
                  <c:v>Волгоградская область</c:v>
                </c:pt>
                <c:pt idx="66">
                  <c:v>Липецкая область</c:v>
                </c:pt>
                <c:pt idx="67">
                  <c:v>Тамбовская область</c:v>
                </c:pt>
                <c:pt idx="68">
                  <c:v>Оренбургская область</c:v>
                </c:pt>
                <c:pt idx="69">
                  <c:v>Республика Тыва</c:v>
                </c:pt>
                <c:pt idx="70">
                  <c:v>Ульяновская область</c:v>
                </c:pt>
                <c:pt idx="71">
                  <c:v>Архангельская область</c:v>
                </c:pt>
                <c:pt idx="72">
                  <c:v>Чеченская республика</c:v>
                </c:pt>
                <c:pt idx="73">
                  <c:v>Республика Марий Эл</c:v>
                </c:pt>
                <c:pt idx="74">
                  <c:v>Приморский край</c:v>
                </c:pt>
                <c:pt idx="75">
                  <c:v>Республика Алтай</c:v>
                </c:pt>
                <c:pt idx="76">
                  <c:v>Республика Калмыкия</c:v>
                </c:pt>
                <c:pt idx="77">
                  <c:v>Республика Саха (Якутия)</c:v>
                </c:pt>
                <c:pt idx="78">
                  <c:v>Республика Карелия</c:v>
                </c:pt>
                <c:pt idx="79">
                  <c:v>Курская область</c:v>
                </c:pt>
                <c:pt idx="80">
                  <c:v>Республика Ингушетия</c:v>
                </c:pt>
              </c:strCache>
            </c:strRef>
          </c:cat>
          <c:val>
            <c:numRef>
              <c:f>Лист1!$B$2:$B$82</c:f>
              <c:numCache>
                <c:formatCode>#\ ##0.0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130</c:v>
                </c:pt>
                <c:pt idx="7">
                  <c:v>140</c:v>
                </c:pt>
                <c:pt idx="8">
                  <c:v>200</c:v>
                </c:pt>
                <c:pt idx="9">
                  <c:v>210</c:v>
                </c:pt>
                <c:pt idx="10">
                  <c:v>240</c:v>
                </c:pt>
                <c:pt idx="11">
                  <c:v>240</c:v>
                </c:pt>
                <c:pt idx="12">
                  <c:v>290</c:v>
                </c:pt>
                <c:pt idx="13">
                  <c:v>330</c:v>
                </c:pt>
                <c:pt idx="14">
                  <c:v>330</c:v>
                </c:pt>
                <c:pt idx="15">
                  <c:v>350</c:v>
                </c:pt>
                <c:pt idx="16">
                  <c:v>370</c:v>
                </c:pt>
                <c:pt idx="17">
                  <c:v>380</c:v>
                </c:pt>
                <c:pt idx="18">
                  <c:v>400</c:v>
                </c:pt>
                <c:pt idx="19">
                  <c:v>420</c:v>
                </c:pt>
                <c:pt idx="20">
                  <c:v>430</c:v>
                </c:pt>
                <c:pt idx="21">
                  <c:v>440</c:v>
                </c:pt>
                <c:pt idx="22">
                  <c:v>450</c:v>
                </c:pt>
                <c:pt idx="23">
                  <c:v>460</c:v>
                </c:pt>
                <c:pt idx="24">
                  <c:v>460</c:v>
                </c:pt>
                <c:pt idx="25">
                  <c:v>460</c:v>
                </c:pt>
                <c:pt idx="26">
                  <c:v>470</c:v>
                </c:pt>
                <c:pt idx="27">
                  <c:v>500</c:v>
                </c:pt>
                <c:pt idx="28">
                  <c:v>500</c:v>
                </c:pt>
                <c:pt idx="29">
                  <c:v>520</c:v>
                </c:pt>
                <c:pt idx="30">
                  <c:v>530</c:v>
                </c:pt>
                <c:pt idx="31">
                  <c:v>530</c:v>
                </c:pt>
                <c:pt idx="32">
                  <c:v>530</c:v>
                </c:pt>
                <c:pt idx="33">
                  <c:v>530</c:v>
                </c:pt>
                <c:pt idx="34">
                  <c:v>540</c:v>
                </c:pt>
                <c:pt idx="35">
                  <c:v>550</c:v>
                </c:pt>
                <c:pt idx="36">
                  <c:v>560</c:v>
                </c:pt>
                <c:pt idx="37">
                  <c:v>580</c:v>
                </c:pt>
                <c:pt idx="38">
                  <c:v>590</c:v>
                </c:pt>
                <c:pt idx="39">
                  <c:v>590</c:v>
                </c:pt>
                <c:pt idx="40">
                  <c:v>590</c:v>
                </c:pt>
                <c:pt idx="41">
                  <c:v>590</c:v>
                </c:pt>
                <c:pt idx="42">
                  <c:v>610</c:v>
                </c:pt>
                <c:pt idx="43">
                  <c:v>610</c:v>
                </c:pt>
                <c:pt idx="44">
                  <c:v>610</c:v>
                </c:pt>
                <c:pt idx="45">
                  <c:v>640</c:v>
                </c:pt>
                <c:pt idx="46">
                  <c:v>650</c:v>
                </c:pt>
                <c:pt idx="47">
                  <c:v>650</c:v>
                </c:pt>
                <c:pt idx="48">
                  <c:v>670</c:v>
                </c:pt>
                <c:pt idx="49">
                  <c:v>670</c:v>
                </c:pt>
                <c:pt idx="50">
                  <c:v>680</c:v>
                </c:pt>
                <c:pt idx="51">
                  <c:v>680</c:v>
                </c:pt>
                <c:pt idx="52">
                  <c:v>690</c:v>
                </c:pt>
                <c:pt idx="53">
                  <c:v>720</c:v>
                </c:pt>
                <c:pt idx="54">
                  <c:v>730</c:v>
                </c:pt>
                <c:pt idx="55">
                  <c:v>740</c:v>
                </c:pt>
                <c:pt idx="56">
                  <c:v>750</c:v>
                </c:pt>
                <c:pt idx="57">
                  <c:v>760</c:v>
                </c:pt>
                <c:pt idx="58">
                  <c:v>770</c:v>
                </c:pt>
                <c:pt idx="59">
                  <c:v>770</c:v>
                </c:pt>
                <c:pt idx="60">
                  <c:v>770</c:v>
                </c:pt>
                <c:pt idx="61">
                  <c:v>800</c:v>
                </c:pt>
                <c:pt idx="62">
                  <c:v>800</c:v>
                </c:pt>
                <c:pt idx="63">
                  <c:v>800</c:v>
                </c:pt>
                <c:pt idx="64">
                  <c:v>830</c:v>
                </c:pt>
                <c:pt idx="65">
                  <c:v>850</c:v>
                </c:pt>
                <c:pt idx="66">
                  <c:v>910</c:v>
                </c:pt>
                <c:pt idx="67">
                  <c:v>920</c:v>
                </c:pt>
                <c:pt idx="68">
                  <c:v>920</c:v>
                </c:pt>
                <c:pt idx="69">
                  <c:v>940</c:v>
                </c:pt>
                <c:pt idx="70">
                  <c:v>940</c:v>
                </c:pt>
                <c:pt idx="71">
                  <c:v>950</c:v>
                </c:pt>
                <c:pt idx="72">
                  <c:v>990</c:v>
                </c:pt>
                <c:pt idx="73">
                  <c:v>1000</c:v>
                </c:pt>
                <c:pt idx="74">
                  <c:v>1010</c:v>
                </c:pt>
                <c:pt idx="75">
                  <c:v>1020</c:v>
                </c:pt>
                <c:pt idx="76">
                  <c:v>1050</c:v>
                </c:pt>
                <c:pt idx="77">
                  <c:v>1080</c:v>
                </c:pt>
                <c:pt idx="78">
                  <c:v>1090</c:v>
                </c:pt>
                <c:pt idx="79">
                  <c:v>1090</c:v>
                </c:pt>
                <c:pt idx="80">
                  <c:v>1340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1524704"/>
        <c:axId val="311525264"/>
      </c:barChart>
      <c:catAx>
        <c:axId val="3115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525264"/>
        <c:crosses val="autoZero"/>
        <c:auto val="1"/>
        <c:lblAlgn val="ctr"/>
        <c:lblOffset val="100"/>
        <c:noMultiLvlLbl val="0"/>
      </c:catAx>
      <c:valAx>
        <c:axId val="31152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152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4628171478575E-2"/>
          <c:y val="5.0516428739409605E-2"/>
          <c:w val="0.87431299212598435"/>
          <c:h val="0.91228093321346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846784776902631E-3"/>
                  <c:y val="3.271561897466608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 </a:t>
                    </a:r>
                    <a:fld id="{76130FB2-1C41-4592-AF8E-1FE8DD6A3401}" type="VALUE">
                      <a:rPr lang="en-US" sz="1400" b="1"/>
                      <a:pPr/>
                      <a:t>[ЗНАЧЕНИЕ]</a:t>
                    </a:fld>
                    <a:endParaRPr lang="en-US" sz="1400" b="1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570673699714"/>
                      <c:h val="0.10048311751881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578740157480315E-3"/>
                  <c:y val="2.688203153440971E-3"/>
                </c:manualLayout>
              </c:layout>
              <c:tx>
                <c:rich>
                  <a:bodyPr/>
                  <a:lstStyle/>
                  <a:p>
                    <a:fld id="{00ED7674-8432-4112-A617-E2E2165E4E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888888888888889E-3"/>
                  <c:y val="1.5836846372235328E-4"/>
                </c:manualLayout>
              </c:layout>
              <c:tx>
                <c:rich>
                  <a:bodyPr/>
                  <a:lstStyle/>
                  <a:p>
                    <a:fld id="{D6E3421C-149B-41E2-8532-08FD098744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2452974628171478E-3"/>
                  <c:y val="-3.8185073041362796E-3"/>
                </c:manualLayout>
              </c:layout>
              <c:tx>
                <c:rich>
                  <a:bodyPr/>
                  <a:lstStyle/>
                  <a:p>
                    <a:fld id="{7741B2EC-27EF-40C8-8961-E74A4AA487B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D46729B1-4CBE-48F7-9539-3229B5FCDE5D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D3984561-E0CA-40EF-8E5F-23047489C5EE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Средняя ставка перекрестного субсидирования (ПС)</c:v>
                </c:pt>
                <c:pt idx="1">
                  <c:v>Ставка ПС ВН</c:v>
                </c:pt>
                <c:pt idx="2">
                  <c:v>Ставка ПС СН-1</c:v>
                </c:pt>
                <c:pt idx="3">
                  <c:v>Ставка ПС СН-2</c:v>
                </c:pt>
                <c:pt idx="4">
                  <c:v>Ставка ПС НН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670</c:v>
                </c:pt>
                <c:pt idx="1">
                  <c:v>1496</c:v>
                </c:pt>
                <c:pt idx="2">
                  <c:v>1633.9991891708</c:v>
                </c:pt>
                <c:pt idx="3">
                  <c:v>282.09528733410002</c:v>
                </c:pt>
                <c:pt idx="4">
                  <c:v>-417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06624"/>
        <c:axId val="238707184"/>
      </c:barChart>
      <c:catAx>
        <c:axId val="2387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707184"/>
        <c:crosses val="autoZero"/>
        <c:auto val="1"/>
        <c:lblAlgn val="ctr"/>
        <c:lblOffset val="100"/>
        <c:noMultiLvlLbl val="0"/>
      </c:catAx>
      <c:valAx>
        <c:axId val="23870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706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3017501012312"/>
          <c:y val="0.15423990369476778"/>
          <c:w val="0.78959073721120132"/>
          <c:h val="0.6862169986104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846784776902631E-3"/>
                  <c:y val="3.271561897466608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 </a:t>
                    </a:r>
                    <a:fld id="{76130FB2-1C41-4592-AF8E-1FE8DD6A3401}" type="VALUE">
                      <a:rPr lang="en-US" sz="1200" b="1"/>
                      <a:pPr/>
                      <a:t>[ЗНАЧЕНИЕ]</a:t>
                    </a:fld>
                    <a:endParaRPr lang="en-US" sz="1200" b="1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570673699714"/>
                      <c:h val="0.10048311751881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578740157480315E-3"/>
                  <c:y val="2.688203153440971E-3"/>
                </c:manualLayout>
              </c:layout>
              <c:tx>
                <c:rich>
                  <a:bodyPr/>
                  <a:lstStyle/>
                  <a:p>
                    <a:fld id="{00ED7674-8432-4112-A617-E2E2165E4E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888888888888889E-3"/>
                  <c:y val="1.5836846372235328E-4"/>
                </c:manualLayout>
              </c:layout>
              <c:tx>
                <c:rich>
                  <a:bodyPr/>
                  <a:lstStyle/>
                  <a:p>
                    <a:fld id="{D6E3421C-149B-41E2-8532-08FD098744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2452974628171478E-3"/>
                  <c:y val="-3.8185073041362796E-3"/>
                </c:manualLayout>
              </c:layout>
              <c:tx>
                <c:rich>
                  <a:bodyPr/>
                  <a:lstStyle/>
                  <a:p>
                    <a:fld id="{7741B2EC-27EF-40C8-8961-E74A4AA487B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ВН</c:v>
                </c:pt>
                <c:pt idx="1">
                  <c:v>СН-1</c:v>
                </c:pt>
                <c:pt idx="2">
                  <c:v>СН-2</c:v>
                </c:pt>
                <c:pt idx="3">
                  <c:v>НН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336</c:v>
                </c:pt>
                <c:pt idx="1">
                  <c:v>426</c:v>
                </c:pt>
                <c:pt idx="2">
                  <c:v>991</c:v>
                </c:pt>
                <c:pt idx="3">
                  <c:v>1990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09424"/>
        <c:axId val="311415840"/>
      </c:barChart>
      <c:catAx>
        <c:axId val="23870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1415840"/>
        <c:crosses val="autoZero"/>
        <c:auto val="1"/>
        <c:lblAlgn val="ctr"/>
        <c:lblOffset val="100"/>
        <c:noMultiLvlLbl val="0"/>
      </c:catAx>
      <c:valAx>
        <c:axId val="311415840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709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3017501012312"/>
          <c:y val="0.15423990369476778"/>
          <c:w val="0.78959073721120132"/>
          <c:h val="0.6862169986104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846784776902631E-3"/>
                  <c:y val="3.271561897466608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 </a:t>
                    </a:r>
                    <a:fld id="{76130FB2-1C41-4592-AF8E-1FE8DD6A3401}" type="VALUE">
                      <a:rPr lang="en-US" sz="1200" b="1"/>
                      <a:pPr/>
                      <a:t>[ЗНАЧЕНИЕ]</a:t>
                    </a:fld>
                    <a:endParaRPr lang="en-US" sz="1200" b="1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570673699714"/>
                      <c:h val="0.10048311751881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578740157480315E-3"/>
                  <c:y val="2.688203153440971E-3"/>
                </c:manualLayout>
              </c:layout>
              <c:tx>
                <c:rich>
                  <a:bodyPr/>
                  <a:lstStyle/>
                  <a:p>
                    <a:fld id="{00ED7674-8432-4112-A617-E2E2165E4E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888888888888889E-3"/>
                  <c:y val="1.5836846372235328E-4"/>
                </c:manualLayout>
              </c:layout>
              <c:tx>
                <c:rich>
                  <a:bodyPr/>
                  <a:lstStyle/>
                  <a:p>
                    <a:fld id="{D6E3421C-149B-41E2-8532-08FD098744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2452974628171478E-3"/>
                  <c:y val="-3.8185073041362796E-3"/>
                </c:manualLayout>
              </c:layout>
              <c:tx>
                <c:rich>
                  <a:bodyPr/>
                  <a:lstStyle/>
                  <a:p>
                    <a:fld id="{7741B2EC-27EF-40C8-8961-E74A4AA487B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ВН</c:v>
                </c:pt>
                <c:pt idx="1">
                  <c:v>СН-1</c:v>
                </c:pt>
                <c:pt idx="2">
                  <c:v>СН-2</c:v>
                </c:pt>
                <c:pt idx="3">
                  <c:v>НН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600</c:v>
                </c:pt>
                <c:pt idx="1">
                  <c:v>780</c:v>
                </c:pt>
                <c:pt idx="2">
                  <c:v>980</c:v>
                </c:pt>
                <c:pt idx="3">
                  <c:v>1753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418080"/>
        <c:axId val="311418640"/>
      </c:barChart>
      <c:catAx>
        <c:axId val="31141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1418640"/>
        <c:crosses val="autoZero"/>
        <c:auto val="1"/>
        <c:lblAlgn val="ctr"/>
        <c:lblOffset val="100"/>
        <c:noMultiLvlLbl val="0"/>
      </c:catAx>
      <c:valAx>
        <c:axId val="311418640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1418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0.34667</cdr:x>
      <cdr:y>0.03151</cdr:y>
    </cdr:from>
    <cdr:to>
      <cdr:x>0.77</cdr:x>
      <cdr:y>0.12839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169951" y="170175"/>
          <a:ext cx="387093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субъектом РФ формируют 51 % объемов перекрестного субсидирования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0.78417</cdr:x>
      <cdr:y>0.07772</cdr:y>
    </cdr:from>
    <cdr:to>
      <cdr:x>0.78417</cdr:x>
      <cdr:y>0.56102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7170420" y="419735"/>
          <a:ext cx="31" cy="26101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0.98583</cdr:x>
      <cdr:y>0.07772</cdr:y>
    </cdr:from>
    <cdr:to>
      <cdr:x>0.98667</cdr:x>
      <cdr:y>0.56102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9014460" y="419735"/>
          <a:ext cx="7651" cy="26101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0.58322</cdr:y>
    </cdr:from>
    <cdr:to>
      <cdr:x>0.10071</cdr:x>
      <cdr:y>0.64021</cdr:y>
    </cdr:to>
    <cdr:sp macro="" textlink="">
      <cdr:nvSpPr>
        <cdr:cNvPr id="8" name="TextBox 13"/>
        <cdr:cNvSpPr txBox="1"/>
      </cdr:nvSpPr>
      <cdr:spPr>
        <a:xfrm xmlns:a="http://schemas.openxmlformats.org/drawingml/2006/main">
          <a:off x="0" y="3149797"/>
          <a:ext cx="92087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197" dirty="0">
              <a:latin typeface="+mn-lt"/>
              <a:ea typeface="+mn-ea"/>
            </a:rPr>
            <a:t>тыс</a:t>
          </a:r>
          <a:r>
            <a:rPr lang="ru-RU" sz="1400" dirty="0" smtClean="0">
              <a:latin typeface="+mn-lt"/>
            </a:rPr>
            <a:t>. </a:t>
          </a:r>
          <a:r>
            <a:rPr lang="ru-RU" sz="1197" dirty="0">
              <a:latin typeface="+mn-lt"/>
              <a:ea typeface="+mn-ea"/>
            </a:rPr>
            <a:t>руб</a:t>
          </a:r>
          <a:r>
            <a:rPr lang="ru-RU" sz="1400" dirty="0" smtClean="0">
              <a:latin typeface="+mn-lt"/>
            </a:rPr>
            <a:t>.</a:t>
          </a:r>
          <a:endParaRPr lang="ru-RU" sz="1400" dirty="0">
            <a:latin typeface="+mn-lt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0.09367</cdr:x>
      <cdr:y>0.87544</cdr:y>
    </cdr:from>
    <cdr:to>
      <cdr:x>0.19078</cdr:x>
      <cdr:y>0.93345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56518" y="4180400"/>
          <a:ext cx="88793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Руб./</a:t>
          </a:r>
          <a:r>
            <a:rPr lang="ru-RU" sz="1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2.09415E-7</cdr:y>
    </cdr:from>
    <cdr:to>
      <cdr:x>1</cdr:x>
      <cdr:y>0.10816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1"/>
          <a:ext cx="9144000" cy="516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одноставочных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тарифов на услуги по передаче электрической энергии на уровне напряжения ВН в течении переходного периода, руб./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0.2248</cdr:x>
      <cdr:y>0.51369</cdr:y>
    </cdr:from>
    <cdr:to>
      <cdr:x>0.28426</cdr:x>
      <cdr:y>0.5717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55571" y="2452972"/>
          <a:ext cx="5437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0.36183</cdr:x>
      <cdr:y>0.51369</cdr:y>
    </cdr:from>
    <cdr:to>
      <cdr:x>0.42129</cdr:x>
      <cdr:y>0.5717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308574" y="2452972"/>
          <a:ext cx="5437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0.49146</cdr:x>
      <cdr:y>0.51369</cdr:y>
    </cdr:from>
    <cdr:to>
      <cdr:x>0.55092</cdr:x>
      <cdr:y>0.5717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493910" y="2452972"/>
          <a:ext cx="5437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0.62294</cdr:x>
      <cdr:y>0.51547</cdr:y>
    </cdr:from>
    <cdr:to>
      <cdr:x>0.6824</cdr:x>
      <cdr:y>0.57348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696163" y="2461472"/>
          <a:ext cx="5437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0.7572</cdr:x>
      <cdr:y>0.51724</cdr:y>
    </cdr:from>
    <cdr:to>
      <cdr:x>0.81666</cdr:x>
      <cdr:y>0.57525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6923837" y="2469924"/>
          <a:ext cx="5437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0.88961</cdr:x>
      <cdr:y>0.51547</cdr:y>
    </cdr:from>
    <cdr:to>
      <cdr:x>0.94907</cdr:x>
      <cdr:y>0.57348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134594" y="2461472"/>
          <a:ext cx="5437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0.73642</cdr:y>
    </cdr:from>
    <cdr:to>
      <cdr:x>0.11734</cdr:x>
      <cdr:y>0.80883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843866"/>
          <a:ext cx="1072989" cy="37798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0.02122</cdr:x>
      <cdr:y>0.34467</cdr:y>
    </cdr:from>
    <cdr:to>
      <cdr:x>0.13995</cdr:x>
      <cdr:y>0.46679</cdr:y>
    </cdr:to>
    <cdr:sp macro="" textlink="">
      <cdr:nvSpPr>
        <cdr:cNvPr id="2" name="TextBox 8"/>
        <cdr:cNvSpPr txBox="1"/>
      </cdr:nvSpPr>
      <cdr:spPr>
        <a:xfrm xmlns:a="http://schemas.openxmlformats.org/drawingml/2006/main" rot="20544239">
          <a:off x="194002" y="955500"/>
          <a:ext cx="108568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БЫЛО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0.04481</cdr:x>
      <cdr:y>0</cdr:y>
    </cdr:from>
    <cdr:to>
      <cdr:x>0.95519</cdr:x>
      <cdr:y>0.22156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451" y="0"/>
          <a:ext cx="7749725" cy="604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500" b="1" dirty="0"/>
        </a:p>
      </cdr:txBody>
    </cdr:sp>
  </cdr:relSizeAnchor>
  <cdr:relSizeAnchor xmlns:cdr="http://schemas.openxmlformats.org/drawingml/2006/chartDrawing">
    <cdr:from>
      <cdr:x>0.21378</cdr:x>
      <cdr:y>0.56922</cdr:y>
    </cdr:from>
    <cdr:to>
      <cdr:x>0.35129</cdr:x>
      <cdr:y>0.69828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922222" y="1487126"/>
          <a:ext cx="1236435" cy="3371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0.2381</cdr:x>
      <cdr:y>0.74218</cdr:y>
    </cdr:from>
    <cdr:to>
      <cdr:x>0.31905</cdr:x>
      <cdr:y>0.82228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77143" y="3227617"/>
          <a:ext cx="740228" cy="348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0.17437</cdr:x>
      <cdr:y>0.39259</cdr:y>
    </cdr:from>
    <cdr:to>
      <cdr:x>0.38983</cdr:x>
      <cdr:y>0.53326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1567873" y="1025665"/>
          <a:ext cx="1937325" cy="3675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bg1">
              <a:alpha val="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Утвержденный тариф вырос в 5 раз!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0.46987</cdr:x>
      <cdr:y>0.76667</cdr:y>
    </cdr:from>
    <cdr:to>
      <cdr:x>0.67043</cdr:x>
      <cdr:y>0.79319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224866" y="2002981"/>
          <a:ext cx="1803372" cy="6929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0.66843</cdr:x>
      <cdr:y>0.76562</cdr:y>
    </cdr:from>
    <cdr:to>
      <cdr:x>0.87382</cdr:x>
      <cdr:y>0.9287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6010274" y="2000235"/>
          <a:ext cx="1846766" cy="4260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0.22206</cdr:x>
      <cdr:y>0.77485</cdr:y>
    </cdr:from>
    <cdr:to>
      <cdr:x>0.32407</cdr:x>
      <cdr:y>0.88088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996716" y="2024340"/>
          <a:ext cx="917233" cy="277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+mj-lt"/>
            </a:rPr>
            <a:t>+ </a:t>
          </a:r>
          <a:r>
            <a:rPr lang="en-US" sz="1200" b="1" dirty="0" smtClean="0">
              <a:solidFill>
                <a:srgbClr val="FF0000"/>
              </a:solidFill>
              <a:latin typeface="+mj-lt"/>
            </a:rPr>
            <a:t>9 721 476</a:t>
          </a:r>
          <a:endParaRPr lang="ru-RU" sz="1200" b="1" dirty="0">
            <a:solidFill>
              <a:srgbClr val="FF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0.43358</cdr:x>
      <cdr:y>0.68009</cdr:y>
    </cdr:from>
    <cdr:to>
      <cdr:x>0.51901</cdr:x>
      <cdr:y>0.78612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898578" y="1776784"/>
          <a:ext cx="76815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+mj-lt"/>
            </a:rPr>
            <a:t>+</a:t>
          </a:r>
          <a:r>
            <a:rPr lang="en-US" sz="1200" b="1" dirty="0" smtClean="0">
              <a:solidFill>
                <a:srgbClr val="FF0000"/>
              </a:solidFill>
              <a:latin typeface="+mj-lt"/>
            </a:rPr>
            <a:t>652 073</a:t>
          </a:r>
          <a:endParaRPr lang="ru-RU" sz="1200" b="1" dirty="0">
            <a:solidFill>
              <a:srgbClr val="FF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0.62797</cdr:x>
      <cdr:y>0.66777</cdr:y>
    </cdr:from>
    <cdr:to>
      <cdr:x>0.71732</cdr:x>
      <cdr:y>0.84448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5646455" y="1744597"/>
          <a:ext cx="803425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+mj-lt"/>
            </a:rPr>
            <a:t>+ </a:t>
          </a:r>
          <a:r>
            <a:rPr lang="en-US" sz="1200" b="1" dirty="0" smtClean="0">
              <a:solidFill>
                <a:srgbClr val="FF0000"/>
              </a:solidFill>
              <a:latin typeface="+mj-lt"/>
            </a:rPr>
            <a:t>785 696</a:t>
          </a:r>
        </a:p>
        <a:p xmlns:a="http://schemas.openxmlformats.org/drawingml/2006/main">
          <a:endParaRPr lang="ru-RU" sz="1200" b="1" dirty="0">
            <a:solidFill>
              <a:srgbClr val="FF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0.82727</cdr:x>
      <cdr:y>0.78449</cdr:y>
    </cdr:from>
    <cdr:to>
      <cdr:x>0.92589</cdr:x>
      <cdr:y>0.89052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7438481" y="2049537"/>
          <a:ext cx="88678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+mj-lt"/>
            </a:rPr>
            <a:t>- </a:t>
          </a:r>
          <a:r>
            <a:rPr lang="en-US" sz="1200" b="1" dirty="0" smtClean="0">
              <a:solidFill>
                <a:srgbClr val="FF0000"/>
              </a:solidFill>
              <a:latin typeface="+mj-lt"/>
            </a:rPr>
            <a:t>1 447 558</a:t>
          </a:r>
          <a:endParaRPr lang="ru-RU" sz="1200" b="1" dirty="0">
            <a:solidFill>
              <a:srgbClr val="FF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0.01506</cdr:x>
      <cdr:y>0.43521</cdr:y>
    </cdr:from>
    <cdr:to>
      <cdr:x>0.13263</cdr:x>
      <cdr:y>0.56479</cdr:y>
    </cdr:to>
    <cdr:sp macro="" textlink="">
      <cdr:nvSpPr>
        <cdr:cNvPr id="15" name="TextBox 8"/>
        <cdr:cNvSpPr txBox="1"/>
      </cdr:nvSpPr>
      <cdr:spPr>
        <a:xfrm xmlns:a="http://schemas.openxmlformats.org/drawingml/2006/main" rot="20544239">
          <a:off x="135403" y="1137010"/>
          <a:ext cx="1057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0.91172</cdr:x>
      <cdr:y>0.29189</cdr:y>
    </cdr:from>
    <cdr:to>
      <cdr:x>0.94896</cdr:x>
      <cdr:y>0.44561</cdr:y>
    </cdr:to>
    <cdr:sp macro="" textlink="">
      <cdr:nvSpPr>
        <cdr:cNvPr id="17" name="Стрелка вниз 16"/>
        <cdr:cNvSpPr/>
      </cdr:nvSpPr>
      <cdr:spPr>
        <a:xfrm xmlns:a="http://schemas.openxmlformats.org/drawingml/2006/main">
          <a:off x="8197794" y="762595"/>
          <a:ext cx="334844" cy="40158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0.8921</cdr:x>
      <cdr:y>0.43748</cdr:y>
    </cdr:from>
    <cdr:to>
      <cdr:x>0.99379</cdr:x>
      <cdr:y>0.78748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021402" y="11429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Тариф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снизился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0.57095</cdr:y>
    </cdr:from>
    <cdr:to>
      <cdr:x>0.10031</cdr:x>
      <cdr:y>0.62537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0" y="2906384"/>
          <a:ext cx="930303" cy="277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Руб./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0.01715</cdr:x>
      <cdr:y>0.86489</cdr:y>
    </cdr:from>
    <cdr:to>
      <cdr:x>0.80416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025" y="4402648"/>
          <a:ext cx="7299297" cy="68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этого момента никто не рассчитывал единую ставку перекрестного субсидирования по уровням напряжения, </a:t>
          </a:r>
        </a:p>
        <a:p xmlns:a="http://schemas.openxmlformats.org/drawingml/2006/main"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принималось самостоятельно на уровне субъекта Российской Федерации без анализ последствий </a:t>
          </a:r>
          <a:endParaRPr lang="ru-RU" sz="14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0.08783</cdr:x>
      <cdr:y>0.94199</cdr:y>
    </cdr:from>
    <cdr:to>
      <cdr:x>0.18879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03082" y="4498200"/>
          <a:ext cx="92320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Руб./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0.5899</cdr:x>
      <cdr:y>0.23176</cdr:y>
    </cdr:from>
    <cdr:to>
      <cdr:x>0.5899</cdr:x>
      <cdr:y>0.40032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5394077" y="1137036"/>
          <a:ext cx="0" cy="82693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F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0.76121</cdr:x>
      <cdr:y>0.48297</cdr:y>
    </cdr:from>
    <cdr:to>
      <cdr:x>0.76174</cdr:x>
      <cdr:y>0.65378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6960484" y="2369488"/>
          <a:ext cx="4859" cy="83798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F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0.94502</cdr:x>
      <cdr:y>0.48361</cdr:y>
    </cdr:from>
    <cdr:to>
      <cdr:x>0.94556</cdr:x>
      <cdr:y>0.65441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8641302" y="2372580"/>
          <a:ext cx="4859" cy="83798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F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0.17553</cdr:x>
      <cdr:y>0.782</cdr:y>
    </cdr:from>
    <cdr:to>
      <cdr:x>0.23911</cdr:x>
      <cdr:y>0.8367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921925" y="1852667"/>
          <a:ext cx="333907" cy="12957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0.19133</cdr:x>
      <cdr:y>0.56409</cdr:y>
    </cdr:from>
    <cdr:to>
      <cdr:x>0.2341</cdr:x>
      <cdr:y>0.6712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5400000">
          <a:off x="847449" y="1365320"/>
          <a:ext cx="253758" cy="195908"/>
        </a:xfrm>
        <a:prstGeom xmlns:a="http://schemas.openxmlformats.org/drawingml/2006/main" prst="rightArrow">
          <a:avLst/>
        </a:prstGeom>
        <a:ln xmlns:a="http://schemas.openxmlformats.org/drawingml/2006/main" w="19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0.16683</cdr:x>
      <cdr:y>0.27284</cdr:y>
    </cdr:from>
    <cdr:to>
      <cdr:x>0.43034</cdr:x>
      <cdr:y>0.54189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64174" y="646404"/>
          <a:ext cx="1206988" cy="63741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Ставка перекрестного субсидирования</a:t>
          </a:r>
          <a:endParaRPr lang="ru-RU" sz="105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0.09367</cdr:x>
      <cdr:y>0.87544</cdr:y>
    </cdr:from>
    <cdr:to>
      <cdr:x>0.28752</cdr:x>
      <cdr:y>0.99236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29052" y="2074035"/>
          <a:ext cx="88793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Руб./</a:t>
          </a:r>
          <a:r>
            <a:rPr lang="ru-RU" sz="1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0.09367</cdr:x>
      <cdr:y>0.87544</cdr:y>
    </cdr:from>
    <cdr:to>
      <cdr:x>0.28752</cdr:x>
      <cdr:y>0.96176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29052" y="2809170"/>
          <a:ext cx="88793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Руб./</a:t>
          </a:r>
          <a:r>
            <a:rPr lang="ru-RU" sz="1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0.16867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0"/>
          <a:ext cx="4580467" cy="541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Утвержденный органом регулирования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одноставочный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тариф для прочих потребителей, руб./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0.09182</cdr:x>
      <cdr:y>0.91282</cdr:y>
    </cdr:from>
    <cdr:to>
      <cdr:x>0.28567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20578" y="2900298"/>
          <a:ext cx="88793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Руб./</a:t>
          </a:r>
          <a:r>
            <a:rPr lang="ru-RU" sz="1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0.0129</cdr:x>
      <cdr:y>0</cdr:y>
    </cdr:from>
    <cdr:to>
      <cdr:x>1</cdr:x>
      <cdr:y>0.14581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079" y="0"/>
          <a:ext cx="4521388" cy="407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Рассчитанный в соответствии с МУ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одноставочный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тариф для прочих потребителей, руб./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МВтч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0.23338</cdr:x>
      <cdr:y>0.755</cdr:y>
    </cdr:from>
    <cdr:to>
      <cdr:x>0.36889</cdr:x>
      <cdr:y>0.84218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068989" y="2398859"/>
          <a:ext cx="62068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- 22 %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0.43767</cdr:x>
      <cdr:y>0.75605</cdr:y>
    </cdr:from>
    <cdr:to>
      <cdr:x>0.57318</cdr:x>
      <cdr:y>0.84323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004733" y="2402195"/>
          <a:ext cx="62068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- 29 %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0.62621</cdr:x>
      <cdr:y>0.75228</cdr:y>
    </cdr:from>
    <cdr:to>
      <cdr:x>0.76977</cdr:x>
      <cdr:y>0.83946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868334" y="2390217"/>
          <a:ext cx="657552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+ 14 %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0.82584</cdr:x>
      <cdr:y>0.74879</cdr:y>
    </cdr:from>
    <cdr:to>
      <cdr:x>0.9694</cdr:x>
      <cdr:y>0.83597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782733" y="2379128"/>
          <a:ext cx="657552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+ 21 %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9FC88E1-63ED-4925-8C95-4A5F7B14D1E5}" type="datetime1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2B8A617-F9F0-46A1-894E-B3A0F8860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8C3AAF7-CE24-4D19-98F1-BB33F6D9DD30}" type="datetime1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B4E355F-7C83-4137-9898-14EF5AF77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2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0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4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E355F-7C83-4137-9898-14EF5AF77F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8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A72A-1B73-4DA2-BA86-B8626DA545B7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9235-3CED-4A52-BB9A-6610490E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A0E1-4449-4315-86F6-C7A3AF9ED89E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AC07-2619-4793-9A1D-48C8B0518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6E99-CE4B-4341-B62B-446FD6781690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9654-F2A8-4D46-BD89-AB73DF23A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FD40-9A97-40CD-A073-9F932171B65C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D711-6C17-477B-9482-4865F5135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4FF9-7BA8-4DEA-8A8E-1F40A811B5B8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F563-BF19-4DB4-8BC4-6340B0D63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5AF5-E330-4C76-8A6A-C783FD7ABC40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508A-9CF4-46FA-8D04-B84011164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613E-C644-41A3-8897-9D295D7703CF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9914-5E72-4171-9AC9-8ADF18056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5F1F-5906-4CE6-9973-A784D64D4445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F7E1-8E3A-42E9-9B71-02A3B551D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60AE-181D-4327-AA9E-480596CFC6DA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56F7-D305-4594-9BCD-A3EE92B0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B3F2-B4E3-4AEA-AB21-BC93870185F4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EE2C-B24F-4176-9EF4-F3D6A6094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F5F9-F794-47BE-847E-F80A3CFE9A48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3C12-7E08-4097-96E0-1A816D9B5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B816-9F0C-4636-BFD0-24283D17397B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11A2-1DFD-4F27-8F7B-EEEA1464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7B3E-C872-4F77-A594-22D90FE03BF5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EEA4-A77A-4124-AE76-1DF882F1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3040-87AD-4AA0-9618-8B853871383F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6F24-69A7-42EF-B2B2-DFB68F250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7E89-DA4E-49EF-A620-8B6D50294EEC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226D-70DC-4C3F-AF00-E94D55E09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6DCD-B9B7-42C0-8860-C6BAEF104BC6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C535-85D6-4B9C-8E63-6F461E32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29A6-2BCF-40D2-A206-5D359D32440F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BE55-2AEC-419C-8FCC-8FA5EE11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EE3A-249E-46A4-9BAA-A26372F1DDDD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245D-7F15-4BF8-8F7C-29A4A456A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1D7B-BC75-4A6D-9B97-3ADA3B76138D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7D69-128B-4915-8FA5-553495C72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C449-5A50-4D29-8E7C-BDD093EEFBEC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06F5-0144-4E82-80A4-21071E4C3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FF97-E8FB-4671-9AD7-8DD4820D0670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849D-0CEF-412D-9429-395DD683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2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4491" y="1295400"/>
            <a:ext cx="2027237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5932488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485F-05F1-4F0F-A44B-CBD3D62F1AA6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D2BA-97F3-4EAF-9EA6-F55680611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3" y="1295400"/>
            <a:ext cx="8112125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9FFE-A719-408E-9780-353ADF1AB17D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3F6F-D070-4833-A49C-2F8D49804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4F94-5D43-42F2-B09B-94FF3096CB86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3408-F48B-445E-B713-1C03F3B7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2281-11D2-45BA-831B-46CC00D69031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EE78-8078-4FDD-B3B6-C1E542324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A1EF-0934-4DEB-9209-E6AAA09B858D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FFAC-666D-4027-8935-624F75435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3E12-F9E9-4BB2-A5F5-253D2D44926E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3C54-816B-4AAB-B43B-49F72B6C3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14F40A2-4553-45E5-91C9-8BA6703A1ED6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B726C44-538B-4026-9C84-5FD89C95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C11C340-D6F0-462C-8C08-48AEA5B4749B}" type="datetime1">
              <a:rPr lang="ru-RU"/>
              <a:pPr>
                <a:defRPr/>
              </a:pPr>
              <a:t>02.10.2019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EF4D69-601F-402A-85BC-4418B8D8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2"/>
          <p:cNvPicPr>
            <a:picLocks noChangeAspect="1" noChangeArrowheads="1"/>
          </p:cNvPicPr>
          <p:nvPr userDrawn="1"/>
        </p:nvPicPr>
        <p:blipFill>
          <a:blip r:embed="rId18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32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ayd"/>
          <p:cNvPicPr>
            <a:picLocks noChangeAspect="1" noChangeArrowheads="1"/>
          </p:cNvPicPr>
          <p:nvPr/>
        </p:nvPicPr>
        <p:blipFill>
          <a:blip r:embed="rId14"/>
          <a:srcRect l="16685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6525" y="1295400"/>
            <a:ext cx="7315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924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27" y="2904481"/>
            <a:ext cx="8753513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Перекрестное субсидирование в электроэнергетике и </a:t>
            </a:r>
            <a:br>
              <a:rPr lang="ru-RU" sz="36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особенности его распределения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69465" y="6034489"/>
            <a:ext cx="2115239" cy="62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45087"/>
            <a:ext cx="8229600" cy="3176388"/>
          </a:xfrm>
        </p:spPr>
        <p:txBody>
          <a:bodyPr/>
          <a:lstStyle/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Прозрачность ПС;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 распределения ПС;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Плавность изменения тарифных решений;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потребителей в сетевом котле и сдерживание роста 	сетевых тарифов;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мотивации к строительству собственной генерации 	потребителями;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 стимулирование субъектов РФ к сдерживанию ПС;</a:t>
            </a: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025" y="313616"/>
            <a:ext cx="63119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ФАС России подготовлен проект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направленный на решение этой проблемы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750427"/>
            <a:ext cx="8595360" cy="18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</a:t>
            </a:r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у Заместителя Председателя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Д.Н. Козака от 19.09.2018 №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ДК-П9-164пр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совещания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Первого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Председателя Правительства Российской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– Министра финансов Российской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А.Силуанова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12.07.2019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СА-П9-5969</a:t>
            </a:r>
          </a:p>
          <a:p>
            <a:pPr algn="just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совещания у Заместителя Председателя Правительства Российской Федерации Д.Н. Козака от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25.09.2019 № ДК-П9-177пр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69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291" y="173371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постановление Правительства Российской Федерации вводит: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перекрестного субсидирования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уровней напряжения ВН, СН-1, СН-2, НН;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утверждение органами исполнительной власти субъектов Российской Федерации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отрицательной»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ставки перекрестного субсидирования с 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Допускает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период до 2025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Вводит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Российской Федерации по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бюджета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превышения объемов перекрестного субсидирования, рассчитанных в соответствии с Методическими указаниями.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8931" y="645583"/>
            <a:ext cx="53026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Проект </a:t>
            </a: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Постановления Правительства Российской Федерации «О внесении изменений в Основы ценообразования в области регулируемых цен (тарифов) в электроэнергетике»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5272"/>
            <a:ext cx="5960533" cy="1531746"/>
          </a:xfrm>
        </p:spPr>
        <p:txBody>
          <a:bodyPr/>
          <a:lstStyle/>
          <a:p>
            <a:pPr algn="l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Ставка перекрестного субсидирования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учитываемая в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(тарифах) на услуги по передаче электрической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на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 напряжения ВН, СН-1, СН-2,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762442"/>
              </p:ext>
            </p:extLst>
          </p:nvPr>
        </p:nvGraphicFramePr>
        <p:xfrm>
          <a:off x="0" y="1624441"/>
          <a:ext cx="9274629" cy="509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719137" y="3560229"/>
            <a:ext cx="8372475" cy="674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771525" y="3368049"/>
            <a:ext cx="413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590 руб./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среднее значение по РФ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" y="11218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Анализ и расчет ставки перекрестного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субсидирования по субъектам Российской Федерации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1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1957"/>
            <a:ext cx="9144001" cy="524933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Пример распределения перекрестного субсидирования </a:t>
            </a:r>
            <a:b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по уровням напряжения в сравнении со средней ставкой ПС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62308560"/>
              </p:ext>
            </p:extLst>
          </p:nvPr>
        </p:nvGraphicFramePr>
        <p:xfrm>
          <a:off x="0" y="1757239"/>
          <a:ext cx="9144000" cy="490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033670" y="3975652"/>
            <a:ext cx="77525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53016" y="2894275"/>
            <a:ext cx="0" cy="82693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Штриховая стрелка вправо 9"/>
          <p:cNvSpPr/>
          <p:nvPr/>
        </p:nvSpPr>
        <p:spPr>
          <a:xfrm rot="18769885">
            <a:off x="4312513" y="5276497"/>
            <a:ext cx="979624" cy="37740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7718515"/>
              </p:ext>
            </p:extLst>
          </p:nvPr>
        </p:nvGraphicFramePr>
        <p:xfrm>
          <a:off x="0" y="1137599"/>
          <a:ext cx="4580467" cy="236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4174" y="2727752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772187"/>
            <a:ext cx="4563533" cy="4893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обоснованный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одноставочный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прочих потребителей, руб./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99313436"/>
              </p:ext>
            </p:extLst>
          </p:nvPr>
        </p:nvGraphicFramePr>
        <p:xfrm>
          <a:off x="31358" y="3649134"/>
          <a:ext cx="4580467" cy="32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9636243"/>
              </p:ext>
            </p:extLst>
          </p:nvPr>
        </p:nvGraphicFramePr>
        <p:xfrm>
          <a:off x="4572000" y="1870090"/>
          <a:ext cx="4580467" cy="317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90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6009" y="356250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1825" y="18616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24491" y="9068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проект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Пример распределения перекрестного субсидирования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524933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проект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Российской Федерации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Пример утверждения тарифов в течении переходного периода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54207374"/>
              </p:ext>
            </p:extLst>
          </p:nvPr>
        </p:nvGraphicFramePr>
        <p:xfrm>
          <a:off x="0" y="1888067"/>
          <a:ext cx="9144000" cy="477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79"/>
            <a:ext cx="8478982" cy="454821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перекрестного субсидирования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Перекрестное субсидирование это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финансовой нагрузки с категории потребителей «население» на «прочих» потребителей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18 статьи 3 Федерального закона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электроэнергетики»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редакции 06.11.2013 было введено понятие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«величина перекрестного субсидирования»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средств, который учитывается при осуществлении государственного регулирования цен (тарифов) на электрическую энергию (мощность), цен (тарифов) на услуги по передаче электрической энергии и (или) сбытовых надбавок гарантирующих поставщиков для потребителей (покупателей) на розничных рынках, но не учитывается при установлении цен (тарифов) на электрическую энергию (мощность), цен (тарифов) на услуги по передаче электрической энергии и (или) сбытовых надбавок гарантирующих поставщиков для населения и приравненных к нему категорий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64" y="0"/>
            <a:ext cx="8229600" cy="6096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перекрестное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(ПС)?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4033617" y="2908762"/>
            <a:ext cx="1842250" cy="1206533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3570" y="2849424"/>
            <a:ext cx="1350057" cy="2931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" y="2064122"/>
            <a:ext cx="2066365" cy="2066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983" y="4315153"/>
            <a:ext cx="161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156" y="6127031"/>
            <a:ext cx="2580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обоснованный тариф за электроэнергию,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33617" y="4272929"/>
            <a:ext cx="1295899" cy="148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253" y="5435687"/>
            <a:ext cx="207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утверждаемый тариф за электроэнергию,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686" y="2499271"/>
            <a:ext cx="32272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– это дополнительная нагрузка на прочих потребителей в субъекте РФ;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определяется в абсолютном выражении (млрд. руб.);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распределяется самостоятельно органом регулирования РФ по уровням напряжения в тарифах сетевых организаций;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0800000">
            <a:off x="4334432" y="5813963"/>
            <a:ext cx="694267" cy="3334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690857">
            <a:off x="1890303" y="5034764"/>
            <a:ext cx="694267" cy="5974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5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6219"/>
            <a:ext cx="8229600" cy="461962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перекрестного субсидирования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электрическую энергию в СССР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отражали реальные  издержки, связанные  с энергоснабжением соответствующих групп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экономического спада характеризующегося  высоким уровнем инфляции (начало 1990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х гг.) были  приняты меры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 населения,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сдерживание цен на электрическую энергию;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г. Правительство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утвердило график ликвидации перекрестного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2000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на электрическую энергию для населения должен быть доведен до фактической стоимости производства, передачи и распределения электроэнергии. Поставленные цели не были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2007 г . наблюдалась положительная динамика в решении проблем перекрестного субсидирования – практически удалось достигнуть равенства цен для рассматриваемых категорий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4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3" y="0"/>
            <a:ext cx="8695267" cy="931333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Фактические объемы перекрестного </a:t>
            </a: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субсидирования </a:t>
            </a:r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в тарифах на услуги по передаче электрической энергии по субъектам РФ, 201</a:t>
            </a:r>
            <a:r>
              <a:rPr lang="en-US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62126"/>
          <a:ext cx="9144001" cy="540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7170420" y="2181861"/>
            <a:ext cx="1844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57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64" y="125960"/>
            <a:ext cx="6642848" cy="635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Многократный рост тарифов после </a:t>
            </a:r>
            <a:br>
              <a:rPr 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решения о распределении ПС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04529600"/>
              </p:ext>
            </p:extLst>
          </p:nvPr>
        </p:nvGraphicFramePr>
        <p:xfrm>
          <a:off x="0" y="1104653"/>
          <a:ext cx="9144001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15534" y="1104653"/>
            <a:ext cx="387723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1400" b="1" i="1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одноставочные</a:t>
            </a:r>
            <a:r>
              <a:rPr lang="ru-RU" sz="1400" b="1" i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тарифы на услуги по передаче электрической энергии (ВН), руб./</a:t>
            </a:r>
            <a:r>
              <a:rPr lang="ru-RU" sz="1400" b="1" i="1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МВтч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216" y="6343432"/>
            <a:ext cx="830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такие тарифы стимулируют к строительству собственной генерации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129270" y="2865826"/>
            <a:ext cx="262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от 3 до 8 раз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2769" y="6115155"/>
            <a:ext cx="2563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 данным НП Совет рынка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02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3413" y="-6599"/>
            <a:ext cx="5508810" cy="10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Как распределяют перекрестное субсидирование в субъектах РФ?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8538" y="1938369"/>
            <a:ext cx="8229600" cy="2765611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объем перекрестного субсидирования распределяют на высокий уровень (ВН) напряжения;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«отрицательное» перекрестное субсидирование на низком уровне напряжения, фактически вводя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одно перекрестное субсидирование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20671" y="3965138"/>
            <a:ext cx="995082" cy="945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591671" y="4826498"/>
            <a:ext cx="8229600" cy="276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потребителей к ПАО «ФСК ЕЭС» и на собственные объекты генерации;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ополнительный рост тарифов в связи со снижением объемов у сетевых организаций для сохранения НВВ;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249" y="2091267"/>
            <a:ext cx="498538" cy="1354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765" y="2924340"/>
            <a:ext cx="498538" cy="1354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1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64" y="152154"/>
            <a:ext cx="8449236" cy="635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Окупаемость собственной генерации ГПЭС в регионах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ценой от ЕЭС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4846890"/>
              </p:ext>
            </p:extLst>
          </p:nvPr>
        </p:nvGraphicFramePr>
        <p:xfrm>
          <a:off x="0" y="1494120"/>
          <a:ext cx="9144001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2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64"/>
            <a:ext cx="9144001" cy="524933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услуги по передаче электрической энергии,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утвержденные в Ленинградской области на 2019 год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69717402"/>
              </p:ext>
            </p:extLst>
          </p:nvPr>
        </p:nvGraphicFramePr>
        <p:xfrm>
          <a:off x="1" y="1052550"/>
          <a:ext cx="9144000" cy="277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82950657"/>
              </p:ext>
            </p:extLst>
          </p:nvPr>
        </p:nvGraphicFramePr>
        <p:xfrm>
          <a:off x="1" y="3604624"/>
          <a:ext cx="8991600" cy="261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200" y="3730883"/>
            <a:ext cx="914400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  <a:r>
              <a:rPr lang="ru-RU" sz="14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одноставочный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 с учетом объемов перекрестного субсидирования, руб./</a:t>
            </a:r>
            <a:r>
              <a:rPr lang="ru-RU" sz="14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МВтч</a:t>
            </a:r>
            <a:endParaRPr 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55333" y="5532818"/>
            <a:ext cx="1769534" cy="144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ьная выноска 20"/>
          <p:cNvSpPr/>
          <p:nvPr/>
        </p:nvSpPr>
        <p:spPr>
          <a:xfrm rot="215097">
            <a:off x="6332382" y="5161798"/>
            <a:ext cx="1673955" cy="53426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Объем перекрестного субсидирования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23" name="TextBox 1"/>
          <p:cNvSpPr txBox="1"/>
          <p:nvPr/>
        </p:nvSpPr>
        <p:spPr>
          <a:xfrm>
            <a:off x="511788" y="945496"/>
            <a:ext cx="5656624" cy="604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обоснованный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одноставочный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для прочих потребителей, руб./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МВтч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8981002">
            <a:off x="2881543" y="5980985"/>
            <a:ext cx="217262" cy="372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36489" y="6379679"/>
            <a:ext cx="742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на тарифы потребителей, в том числе АО «Сургутнефтегаз»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3EE2C-B24F-4176-9EF4-F3D6A60943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ФАС12345">
  <a:themeElements>
    <a:clrScheme name="Проводим собрание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7882</TotalTime>
  <Words>871</Words>
  <Application>Microsoft Office PowerPoint</Application>
  <PresentationFormat>Экран (4:3)</PresentationFormat>
  <Paragraphs>171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Wingdings</vt:lpstr>
      <vt:lpstr>1_Office Theme</vt:lpstr>
      <vt:lpstr>2_Office Theme</vt:lpstr>
      <vt:lpstr>ФАС12345</vt:lpstr>
      <vt:lpstr>Перекрестное субсидирование в электроэнергетике и  особенности его распределения </vt:lpstr>
      <vt:lpstr>Понятие перекрестного субсидирования</vt:lpstr>
      <vt:lpstr>Что такое перекрестное субсидирование (ПС)?</vt:lpstr>
      <vt:lpstr>История возникновения перекрестного субсидирования</vt:lpstr>
      <vt:lpstr>Фактические объемы перекрестного субсидирования в тарифах на услуги по передаче электрической энергии по субъектам РФ, 2019 год</vt:lpstr>
      <vt:lpstr>Многократный рост тарифов после  решения о распределении ПС</vt:lpstr>
      <vt:lpstr>Презентация PowerPoint</vt:lpstr>
      <vt:lpstr>Окупаемость собственной генерации ГПЭС в регионах  РФ в сравнении с ценой от ЕЭС в 2019г. </vt:lpstr>
      <vt:lpstr>Тарифы на услуги по передаче электрической энергии,  утвержденные в Ленинградской области на 2019 год </vt:lpstr>
      <vt:lpstr>Презентация PowerPoint</vt:lpstr>
      <vt:lpstr>Презентация PowerPoint</vt:lpstr>
      <vt:lpstr>Ставка перекрестного субсидирования, учитываемая в ценах (тарифах) на услуги по передаче электрической энергии на уровнях напряжения ВН, СН-1, СН-2, НН </vt:lpstr>
      <vt:lpstr>Пример распределения перекрестного субсидирования  по уровням напряжения в сравнении со средней ставкой ПС</vt:lpstr>
      <vt:lpstr>Презентация PowerPoint</vt:lpstr>
      <vt:lpstr>проект постановления Правительства Российской Федерации Пример утверждения тарифов в течении переходного периода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Перекрестное субсидирование в электроэнергетике</dc:title>
  <dc:creator>Максим Николаевич Пальянов</dc:creator>
  <cp:lastModifiedBy>Максим Николаевич Пальянов</cp:lastModifiedBy>
  <cp:revision>146</cp:revision>
  <cp:lastPrinted>2018-05-23T13:06:09Z</cp:lastPrinted>
  <dcterms:created xsi:type="dcterms:W3CDTF">2011-08-31T07:35:34Z</dcterms:created>
  <dcterms:modified xsi:type="dcterms:W3CDTF">2019-10-02T13:53:08Z</dcterms:modified>
</cp:coreProperties>
</file>